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5" r:id="rId1"/>
  </p:sldMasterIdLst>
  <p:notesMasterIdLst>
    <p:notesMasterId r:id="rId6"/>
  </p:notesMasterIdLst>
  <p:handoutMasterIdLst>
    <p:handoutMasterId r:id="rId7"/>
  </p:handoutMasterIdLst>
  <p:sldIdLst>
    <p:sldId id="283" r:id="rId2"/>
    <p:sldId id="284" r:id="rId3"/>
    <p:sldId id="279" r:id="rId4"/>
    <p:sldId id="280" r:id="rId5"/>
  </p:sldIdLst>
  <p:sldSz cx="9906000" cy="7239000"/>
  <p:notesSz cx="9926638" cy="67976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EF569"/>
    <a:srgbClr val="CCFFFF"/>
    <a:srgbClr val="CCFFCC"/>
    <a:srgbClr val="F5FC62"/>
    <a:srgbClr val="FFFFCC"/>
    <a:srgbClr val="B3FFFF"/>
    <a:srgbClr val="C9FFFF"/>
    <a:srgbClr val="E9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2136" y="96"/>
      </p:cViewPr>
      <p:guideLst>
        <p:guide orient="horz" pos="12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02564" y="6464087"/>
            <a:ext cx="705337" cy="24624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8494" tIns="45051" rIns="88494" bIns="45051">
            <a:spAutoFit/>
          </a:bodyPr>
          <a:lstStyle/>
          <a:p>
            <a:pPr algn="ctr" defTabSz="879774" eaLnBrk="0" hangingPunct="0">
              <a:lnSpc>
                <a:spcPct val="90000"/>
              </a:lnSpc>
              <a:defRPr/>
            </a:pPr>
            <a:r>
              <a:rPr lang="it-IT" sz="1100" dirty="0">
                <a:latin typeface="Arial" charset="0"/>
              </a:rPr>
              <a:t>Pag. </a:t>
            </a:r>
            <a:fld id="{C23E8613-B80C-4770-955C-A8BE1F90DAE4}" type="slidenum">
              <a:rPr lang="it-IT" sz="1100">
                <a:latin typeface="Arial" charset="0"/>
              </a:rPr>
              <a:pPr algn="ctr" defTabSz="879774" eaLnBrk="0" hangingPunct="0">
                <a:lnSpc>
                  <a:spcPct val="90000"/>
                </a:lnSpc>
                <a:defRPr/>
              </a:pPr>
              <a:t>‹N›</a:t>
            </a:fld>
            <a:endParaRPr lang="it-IT" sz="11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5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40727" y="6446777"/>
            <a:ext cx="1089933" cy="24624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88494" tIns="45051" rIns="88494" bIns="45051">
            <a:spAutoFit/>
          </a:bodyPr>
          <a:lstStyle/>
          <a:p>
            <a:pPr algn="ctr" defTabSz="879774" eaLnBrk="0" hangingPunct="0">
              <a:lnSpc>
                <a:spcPct val="90000"/>
              </a:lnSpc>
              <a:defRPr/>
            </a:pPr>
            <a:r>
              <a:rPr lang="it-IT" sz="1100" dirty="0">
                <a:latin typeface="Arial" charset="0"/>
              </a:rPr>
              <a:t>Pag. </a:t>
            </a:r>
            <a:fld id="{FB481EBB-F0C7-4006-A522-88C7FE211B74}" type="slidenum">
              <a:rPr lang="it-IT" sz="1100">
                <a:latin typeface="Arial" charset="0"/>
              </a:rPr>
              <a:pPr algn="ctr" defTabSz="879774" eaLnBrk="0" hangingPunct="0">
                <a:lnSpc>
                  <a:spcPct val="90000"/>
                </a:lnSpc>
                <a:defRPr/>
              </a:pPr>
              <a:t>‹N›</a:t>
            </a:fld>
            <a:endParaRPr lang="it-IT" sz="1100" dirty="0">
              <a:latin typeface="Arial" charset="0"/>
            </a:endParaRP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24125" y="0"/>
            <a:ext cx="4881563" cy="35687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4398" y="3232044"/>
            <a:ext cx="7277846" cy="286855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1712" tIns="45051" rIns="91712" bIns="450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Corpo testo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355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1715" y="3232043"/>
            <a:ext cx="7943211" cy="2920482"/>
          </a:xfrm>
          <a:noFill/>
          <a:ln w="9525"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1715" y="3232043"/>
            <a:ext cx="7943211" cy="2920482"/>
          </a:xfrm>
          <a:noFill/>
          <a:ln w="9525"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1715" y="3232043"/>
            <a:ext cx="7943211" cy="2920482"/>
          </a:xfrm>
          <a:noFill/>
          <a:ln w="9525"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3"/>
          <p:cNvSpPr>
            <a:spLocks noChangeShapeType="1"/>
          </p:cNvSpPr>
          <p:nvPr/>
        </p:nvSpPr>
        <p:spPr bwMode="auto">
          <a:xfrm>
            <a:off x="557212" y="5647119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412750" y="5123045"/>
            <a:ext cx="9163050" cy="1290285"/>
          </a:xfrm>
        </p:spPr>
        <p:txBody>
          <a:bodyPr anchor="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12750" y="4102100"/>
            <a:ext cx="9163050" cy="965200"/>
          </a:xfrm>
        </p:spPr>
        <p:txBody>
          <a:bodyPr anchor="b"/>
          <a:lstStyle>
            <a:lvl1pPr marL="0" indent="0" algn="l">
              <a:buNone/>
              <a:defRPr sz="2600">
                <a:solidFill>
                  <a:schemeClr val="tx2">
                    <a:shade val="75000"/>
                  </a:schemeClr>
                </a:solidFill>
              </a:defRPr>
            </a:lvl1pPr>
            <a:lvl2pPr marL="489844" indent="0" algn="ctr">
              <a:buNone/>
            </a:lvl2pPr>
            <a:lvl3pPr marL="979688" indent="0" algn="ctr">
              <a:buNone/>
            </a:lvl3pPr>
            <a:lvl4pPr marL="1469532" indent="0" algn="ctr">
              <a:buNone/>
            </a:lvl4pPr>
            <a:lvl5pPr marL="1959376" indent="0" algn="ctr">
              <a:buNone/>
            </a:lvl5pPr>
            <a:lvl6pPr marL="2449220" indent="0" algn="ctr">
              <a:buNone/>
            </a:lvl6pPr>
            <a:lvl7pPr marL="2939064" indent="0" algn="ctr">
              <a:buNone/>
            </a:lvl7pPr>
            <a:lvl8pPr marL="3428909" indent="0" algn="ctr">
              <a:buNone/>
            </a:lvl8pPr>
            <a:lvl9pPr marL="3918753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915400" y="6834188"/>
            <a:ext cx="822325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5C63E-3F18-456F-B33B-CE7A13CA7D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CFF67-87B2-42B1-88F5-F4A12110A7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9500" y="579792"/>
            <a:ext cx="1981200" cy="617661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579792"/>
            <a:ext cx="6769100" cy="617661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A7A63-34E6-4CD1-95FF-054DD0F3E5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879850" y="80963"/>
            <a:ext cx="3136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915400" y="6834188"/>
            <a:ext cx="822325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61926-240E-480E-A600-1EDD292247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3"/>
          <p:cNvSpPr>
            <a:spLocks noChangeShapeType="1"/>
          </p:cNvSpPr>
          <p:nvPr/>
        </p:nvSpPr>
        <p:spPr bwMode="auto">
          <a:xfrm>
            <a:off x="557212" y="3636286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412750" y="1769534"/>
            <a:ext cx="9163050" cy="1286933"/>
          </a:xfrm>
        </p:spPr>
        <p:txBody>
          <a:bodyPr anchor="b"/>
          <a:lstStyle>
            <a:lvl1pPr marL="0" indent="0" algn="r">
              <a:buNone/>
              <a:defRPr sz="21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95515" y="3110812"/>
            <a:ext cx="9410700" cy="12506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FA3B3-D1C0-4FA5-9602-46967B15A3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26898" y="482600"/>
            <a:ext cx="9410700" cy="887984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30200" y="1689100"/>
            <a:ext cx="4540250" cy="498686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5035550" y="1689100"/>
            <a:ext cx="4705350" cy="498686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2A2-752B-48C3-B123-FAF572050F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57212" y="6354234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30200" y="5710767"/>
            <a:ext cx="9328150" cy="931686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4898" y="703792"/>
            <a:ext cx="4648102" cy="675304"/>
          </a:xfrm>
        </p:spPr>
        <p:txBody>
          <a:bodyPr anchor="ctr"/>
          <a:lstStyle>
            <a:lvl1pPr marL="0" indent="0">
              <a:buNone/>
              <a:defRPr sz="19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5032111" y="703792"/>
            <a:ext cx="4649928" cy="675304"/>
          </a:xfrm>
        </p:spPr>
        <p:txBody>
          <a:bodyPr anchor="ctr"/>
          <a:lstStyle>
            <a:lvl1pPr marL="0" indent="0">
              <a:buNone/>
              <a:defRPr sz="19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304898" y="1389151"/>
            <a:ext cx="4648102" cy="416075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5036124" y="1389151"/>
            <a:ext cx="4645914" cy="416075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8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915400" y="6837363"/>
            <a:ext cx="8255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5832-7232-4910-A97B-72E1D0C12C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26898" y="482600"/>
            <a:ext cx="9410700" cy="887984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54F34-7038-49C7-AE33-3B03179E4B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79CF-5FDA-46FB-BCBA-5B0FA48BA0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557212" y="6174069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95300" y="5791200"/>
            <a:ext cx="9163050" cy="549628"/>
          </a:xfrm>
        </p:spPr>
        <p:txBody>
          <a:bodyPr/>
          <a:lstStyle>
            <a:lvl1pPr algn="l">
              <a:buNone/>
              <a:defRPr sz="21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95300" y="643467"/>
            <a:ext cx="3259006" cy="5067300"/>
          </a:xfrm>
        </p:spPr>
        <p:txBody>
          <a:bodyPr/>
          <a:lstStyle>
            <a:lvl1pPr marL="0" indent="0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872971" y="643467"/>
            <a:ext cx="5785379" cy="506730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9F6AB-3A94-4BD0-ABA9-1E2EFF97BB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797300" y="650891"/>
            <a:ext cx="5448300" cy="3860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4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412750" y="5271191"/>
            <a:ext cx="6356350" cy="551304"/>
          </a:xfrm>
        </p:spPr>
        <p:txBody>
          <a:bodyPr/>
          <a:lstStyle>
            <a:lvl1pPr algn="l">
              <a:buNone/>
              <a:defRPr sz="21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412750" y="5840619"/>
            <a:ext cx="6356350" cy="811036"/>
          </a:xfrm>
        </p:spPr>
        <p:txBody>
          <a:bodyPr lIns="117563" tIns="0"/>
          <a:lstStyle>
            <a:lvl1pPr marL="0" indent="0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8F6F4-54C1-4A0F-B30C-CF5EEE7D65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57212" y="1109282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1029" name="Segnaposto testo 7"/>
          <p:cNvSpPr>
            <a:spLocks noGrp="1"/>
          </p:cNvSpPr>
          <p:nvPr>
            <p:ph type="body" idx="1"/>
          </p:nvPr>
        </p:nvSpPr>
        <p:spPr bwMode="auto">
          <a:xfrm>
            <a:off x="330200" y="1639888"/>
            <a:ext cx="94107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7016750" y="80963"/>
            <a:ext cx="2724150" cy="304800"/>
          </a:xfrm>
          <a:prstGeom prst="rect">
            <a:avLst/>
          </a:prstGeom>
        </p:spPr>
        <p:txBody>
          <a:bodyPr vert="horz" lIns="97969" tIns="48984" rIns="97969" bIns="48984"/>
          <a:lstStyle>
            <a:lvl1pPr algn="l" eaLnBrk="1" latinLnBrk="0" hangingPunct="1">
              <a:defRPr kumimoji="0" sz="13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384550" y="80963"/>
            <a:ext cx="3632200" cy="304800"/>
          </a:xfrm>
          <a:prstGeom prst="rect">
            <a:avLst/>
          </a:prstGeom>
        </p:spPr>
        <p:txBody>
          <a:bodyPr vert="horz" lIns="97969" tIns="48984" rIns="97969" bIns="48984"/>
          <a:lstStyle>
            <a:lvl1pPr algn="r" eaLnBrk="1" latinLnBrk="0" hangingPunct="1">
              <a:defRPr kumimoji="0" sz="13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915400" y="6837363"/>
            <a:ext cx="825500" cy="257175"/>
          </a:xfrm>
          <a:prstGeom prst="rect">
            <a:avLst/>
          </a:prstGeom>
        </p:spPr>
        <p:txBody>
          <a:bodyPr vert="horz" lIns="97969" tIns="48984" rIns="97969" bIns="48984"/>
          <a:lstStyle>
            <a:lvl1pPr algn="r" eaLnBrk="1" latinLnBrk="0" hangingPunct="1">
              <a:defRPr kumimoji="0" sz="13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53F5F0E-E410-4CB3-AB16-E3F8C1887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30200" y="482600"/>
            <a:ext cx="9410700" cy="884238"/>
          </a:xfrm>
          <a:prstGeom prst="rect">
            <a:avLst/>
          </a:prstGeom>
        </p:spPr>
        <p:txBody>
          <a:bodyPr vert="horz" lIns="97969" tIns="48984" rIns="97969" bIns="48984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57212" y="1109282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57212" y="1116764"/>
            <a:ext cx="9348788" cy="25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969" tIns="48984" rIns="97969" bIns="48984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84" r:id="rId4"/>
    <p:sldLayoutId id="2147483793" r:id="rId5"/>
    <p:sldLayoutId id="2147483785" r:id="rId6"/>
    <p:sldLayoutId id="2147483786" r:id="rId7"/>
    <p:sldLayoutId id="2147483794" r:id="rId8"/>
    <p:sldLayoutId id="2147483787" r:id="rId9"/>
    <p:sldLayoutId id="2147483788" r:id="rId10"/>
    <p:sldLayoutId id="21474837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Franklin Gothic Medium" pitchFamily="34" charset="0"/>
        </a:defRPr>
      </a:lvl9pPr>
    </p:titleStyle>
    <p:bodyStyle>
      <a:lvl1pPr marL="366713" indent="-3667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400" kern="1200">
          <a:solidFill>
            <a:schemeClr val="tx2"/>
          </a:solidFill>
          <a:latin typeface="+mn-lt"/>
          <a:ea typeface="+mn-ea"/>
          <a:cs typeface="+mn-cs"/>
        </a:defRPr>
      </a:lvl1pPr>
      <a:lvl2pPr marL="795338" indent="-3048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3000" kern="1200">
          <a:solidFill>
            <a:schemeClr val="tx2"/>
          </a:solidFill>
          <a:latin typeface="+mn-lt"/>
          <a:ea typeface="+mn-ea"/>
          <a:cs typeface="+mn-cs"/>
        </a:defRPr>
      </a:lvl2pPr>
      <a:lvl3pPr marL="1223963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600" kern="1200">
          <a:solidFill>
            <a:schemeClr val="tx2"/>
          </a:solidFill>
          <a:latin typeface="+mn-lt"/>
          <a:ea typeface="+mn-ea"/>
          <a:cs typeface="+mn-cs"/>
        </a:defRPr>
      </a:lvl3pPr>
      <a:lvl4pPr marL="1712913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2203450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1900" kern="1200">
          <a:solidFill>
            <a:schemeClr val="tx2"/>
          </a:solidFill>
          <a:latin typeface="+mn-lt"/>
          <a:ea typeface="+mn-ea"/>
          <a:cs typeface="+mn-cs"/>
        </a:defRPr>
      </a:lvl5pPr>
      <a:lvl6pPr marL="2694142" indent="-24492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3183987" indent="-24492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700" kern="1200">
          <a:solidFill>
            <a:schemeClr val="tx2"/>
          </a:solidFill>
          <a:latin typeface="+mn-lt"/>
          <a:ea typeface="+mn-ea"/>
          <a:cs typeface="+mn-cs"/>
        </a:defRPr>
      </a:lvl7pPr>
      <a:lvl8pPr marL="3673831" indent="-24492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63675" indent="-244922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98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796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695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5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49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390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18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do@iacptrapani.it" TargetMode="External"/><Relationship Id="rId2" Type="http://schemas.openxmlformats.org/officeDocument/2006/relationships/hyperlink" Target="mailto:giacalone@iacptrapani.i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residente@iacptrapani.it" TargetMode="External"/><Relationship Id="rId4" Type="http://schemas.openxmlformats.org/officeDocument/2006/relationships/hyperlink" Target="mailto:guarano@iacptrapani.i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guarano@iacptrapani.it" TargetMode="External"/><Relationship Id="rId3" Type="http://schemas.openxmlformats.org/officeDocument/2006/relationships/hyperlink" Target="mailto:martinelli@iacptrapani.it" TargetMode="External"/><Relationship Id="rId7" Type="http://schemas.openxmlformats.org/officeDocument/2006/relationships/hyperlink" Target="mailto:sardo@iacptrapani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grassia.elena@iacptrapani.it" TargetMode="External"/><Relationship Id="rId5" Type="http://schemas.openxmlformats.org/officeDocument/2006/relationships/hyperlink" Target="mailto:milazzo@iacptrapani.it" TargetMode="External"/><Relationship Id="rId4" Type="http://schemas.openxmlformats.org/officeDocument/2006/relationships/hyperlink" Target="mailto:Didiscordia.diego@iacptrapani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amico@iacptrapani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ardo@iacptrapani.it" TargetMode="External"/><Relationship Id="rId4" Type="http://schemas.openxmlformats.org/officeDocument/2006/relationships/hyperlink" Target="mailto:scaduto@iacptrapani.i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uarano@iacptrapani.it" TargetMode="External"/><Relationship Id="rId7" Type="http://schemas.openxmlformats.org/officeDocument/2006/relationships/hyperlink" Target="mailto:sanbrunone@iacptrapani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ontanti@iacptrapani.it" TargetMode="External"/><Relationship Id="rId5" Type="http://schemas.openxmlformats.org/officeDocument/2006/relationships/hyperlink" Target="mailto:porcaro@iacptrapani.it" TargetMode="External"/><Relationship Id="rId4" Type="http://schemas.openxmlformats.org/officeDocument/2006/relationships/hyperlink" Target="mailto:spano@iacptrapani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872413" y="541338"/>
            <a:ext cx="1604962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i="1" dirty="0">
                <a:latin typeface="Times New Roman" pitchFamily="18" charset="0"/>
              </a:rPr>
              <a:t> </a:t>
            </a:r>
            <a:r>
              <a:rPr lang="it-IT" sz="16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IACP di Trapani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3452812" y="371699"/>
            <a:ext cx="3200400" cy="36676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ORGANIGRAMMA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2936776" y="235124"/>
            <a:ext cx="4138860" cy="537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969" tIns="48984" rIns="97969" bIns="48984" anchor="b"/>
          <a:lstStyle/>
          <a:p>
            <a:pPr algn="ctr" defTabSz="979488">
              <a:defRPr/>
            </a:pP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5967" name="Line 15"/>
          <p:cNvSpPr>
            <a:spLocks noChangeShapeType="1"/>
          </p:cNvSpPr>
          <p:nvPr/>
        </p:nvSpPr>
        <p:spPr bwMode="auto">
          <a:xfrm>
            <a:off x="4939237" y="2224297"/>
            <a:ext cx="13414" cy="319237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6759889" y="3400024"/>
            <a:ext cx="2447922" cy="10772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it-IT" sz="800" b="1" i="1" dirty="0">
              <a:latin typeface="Arial" charset="0"/>
            </a:endParaRPr>
          </a:p>
          <a:p>
            <a:pPr algn="ctr">
              <a:defRPr/>
            </a:pPr>
            <a:endParaRPr lang="it-IT" sz="800" b="1" i="1" dirty="0">
              <a:latin typeface="Arial" charset="0"/>
            </a:endParaRPr>
          </a:p>
          <a:p>
            <a:pPr algn="ctr">
              <a:defRPr/>
            </a:pPr>
            <a:endParaRPr lang="it-IT" sz="800" b="1" i="1" dirty="0">
              <a:latin typeface="Arial" charset="0"/>
            </a:endParaRPr>
          </a:p>
          <a:p>
            <a:pPr algn="ctr">
              <a:defRPr/>
            </a:pPr>
            <a:endParaRPr lang="it-IT" sz="800" b="1" i="1" dirty="0">
              <a:latin typeface="Arial" charset="0"/>
            </a:endParaRPr>
          </a:p>
          <a:p>
            <a:pPr algn="ctr">
              <a:defRPr/>
            </a:pPr>
            <a:endParaRPr lang="it-IT" sz="800" b="1" i="1" dirty="0">
              <a:latin typeface="Arial" charset="0"/>
            </a:endParaRPr>
          </a:p>
          <a:p>
            <a:pPr algn="ctr">
              <a:defRPr/>
            </a:pPr>
            <a:endParaRPr lang="it-IT" dirty="0"/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6710359" y="3504031"/>
            <a:ext cx="2550377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STAFF Affari Generali e Istituzionali - Ufficio Stampa - </a:t>
            </a:r>
          </a:p>
          <a:p>
            <a:pPr algn="ctr">
              <a:spcBef>
                <a:spcPts val="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Sig. Giacalone Gaspare</a:t>
            </a:r>
          </a:p>
          <a:p>
            <a:pPr algn="ctr">
              <a:spcBef>
                <a:spcPts val="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  <a:hlinkClick r:id="rId2"/>
              </a:rPr>
              <a:t>giacalone@iacptrapani.it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0923823152/3493672601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848544" y="5265176"/>
            <a:ext cx="2604268" cy="466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800" b="1" i="1">
                <a:latin typeface="Arial" charset="0"/>
              </a:rPr>
              <a:t> </a:t>
            </a:r>
            <a:r>
              <a:rPr lang="it-IT"/>
              <a:t> 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4245949" y="5275684"/>
            <a:ext cx="1499139" cy="466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800" b="1" i="1">
                <a:latin typeface="Arial" charset="0"/>
              </a:rPr>
              <a:t> </a:t>
            </a:r>
            <a:r>
              <a:rPr lang="it-IT"/>
              <a:t> 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7612948" y="5245134"/>
            <a:ext cx="1739889" cy="466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800" b="1" i="1">
                <a:latin typeface="Arial" charset="0"/>
              </a:rPr>
              <a:t> </a:t>
            </a:r>
            <a:r>
              <a:rPr lang="it-IT"/>
              <a:t> </a:t>
            </a:r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>
            <a:off x="4953000" y="3619500"/>
            <a:ext cx="0" cy="79216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125977" name="Line 25"/>
          <p:cNvSpPr>
            <a:spLocks noChangeShapeType="1"/>
          </p:cNvSpPr>
          <p:nvPr/>
        </p:nvSpPr>
        <p:spPr bwMode="auto">
          <a:xfrm>
            <a:off x="1651027" y="4966790"/>
            <a:ext cx="0" cy="28733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8487240" y="4966790"/>
            <a:ext cx="0" cy="2873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7198" name="Text Box 28"/>
          <p:cNvSpPr txBox="1">
            <a:spLocks noChangeArrowheads="1"/>
          </p:cNvSpPr>
          <p:nvPr/>
        </p:nvSpPr>
        <p:spPr bwMode="auto">
          <a:xfrm>
            <a:off x="1856656" y="5792366"/>
            <a:ext cx="1943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200"/>
          </a:p>
        </p:txBody>
      </p:sp>
      <p:sp>
        <p:nvSpPr>
          <p:cNvPr id="7199" name="Text Box 29"/>
          <p:cNvSpPr txBox="1">
            <a:spLocks noChangeArrowheads="1"/>
          </p:cNvSpPr>
          <p:nvPr/>
        </p:nvSpPr>
        <p:spPr bwMode="auto">
          <a:xfrm>
            <a:off x="1257709" y="5367733"/>
            <a:ext cx="17859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</a:rPr>
              <a:t>AREA ORGANIZZATIVA</a:t>
            </a:r>
          </a:p>
        </p:txBody>
      </p:sp>
      <p:sp>
        <p:nvSpPr>
          <p:cNvPr id="7200" name="Text Box 30"/>
          <p:cNvSpPr txBox="1">
            <a:spLocks noChangeArrowheads="1"/>
          </p:cNvSpPr>
          <p:nvPr/>
        </p:nvSpPr>
        <p:spPr bwMode="auto">
          <a:xfrm>
            <a:off x="4245950" y="5289445"/>
            <a:ext cx="1397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</a:rPr>
              <a:t>AREA GESTIONE PATRIMONIO</a:t>
            </a:r>
          </a:p>
        </p:txBody>
      </p:sp>
      <p:sp>
        <p:nvSpPr>
          <p:cNvPr id="7201" name="Text Box 31"/>
          <p:cNvSpPr txBox="1">
            <a:spLocks noChangeArrowheads="1"/>
          </p:cNvSpPr>
          <p:nvPr/>
        </p:nvSpPr>
        <p:spPr bwMode="auto">
          <a:xfrm>
            <a:off x="6392144" y="587650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202" name="Text Box 32"/>
          <p:cNvSpPr txBox="1">
            <a:spLocks noChangeArrowheads="1"/>
          </p:cNvSpPr>
          <p:nvPr/>
        </p:nvSpPr>
        <p:spPr bwMode="auto">
          <a:xfrm>
            <a:off x="7554204" y="5378241"/>
            <a:ext cx="18573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</a:rPr>
              <a:t>AREA FINANZIARIA</a:t>
            </a:r>
          </a:p>
        </p:txBody>
      </p:sp>
      <p:sp>
        <p:nvSpPr>
          <p:cNvPr id="7203" name="Text Box 33"/>
          <p:cNvSpPr txBox="1">
            <a:spLocks noChangeArrowheads="1"/>
          </p:cNvSpPr>
          <p:nvPr/>
        </p:nvSpPr>
        <p:spPr bwMode="auto">
          <a:xfrm>
            <a:off x="4016105" y="5839645"/>
            <a:ext cx="1846263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Dirigente  Tecnico</a:t>
            </a:r>
          </a:p>
          <a:p>
            <a:pPr algn="ctr">
              <a:spcBef>
                <a:spcPct val="5000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Ing. Eugenio Sardo</a:t>
            </a:r>
          </a:p>
          <a:p>
            <a:pPr algn="ctr">
              <a:spcBef>
                <a:spcPct val="5000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  <a:hlinkClick r:id="rId3"/>
              </a:rPr>
              <a:t>sardo@iacptrapani.it</a:t>
            </a:r>
            <a:endParaRPr lang="it-IT" sz="1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</a:rPr>
              <a:t>0923823171</a:t>
            </a:r>
          </a:p>
        </p:txBody>
      </p:sp>
      <p:sp>
        <p:nvSpPr>
          <p:cNvPr id="7204" name="Text Box 34"/>
          <p:cNvSpPr txBox="1">
            <a:spLocks noChangeArrowheads="1"/>
          </p:cNvSpPr>
          <p:nvPr/>
        </p:nvSpPr>
        <p:spPr bwMode="auto">
          <a:xfrm>
            <a:off x="361578" y="5809428"/>
            <a:ext cx="179226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Dirigente A. I. per </a:t>
            </a:r>
            <a:r>
              <a:rPr lang="it-IT" sz="1200" i="1" dirty="0" err="1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. I </a:t>
            </a: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Ing. Eugenio Sardo</a:t>
            </a: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  <a:hlinkClick r:id="rId3"/>
              </a:rPr>
              <a:t>sardo@iacptrapani.it</a:t>
            </a:r>
            <a:endParaRPr lang="it-IT" sz="1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</a:rPr>
              <a:t>0923823171</a:t>
            </a:r>
          </a:p>
        </p:txBody>
      </p:sp>
      <p:sp>
        <p:nvSpPr>
          <p:cNvPr id="7205" name="Text Box 35"/>
          <p:cNvSpPr txBox="1">
            <a:spLocks noChangeArrowheads="1"/>
          </p:cNvSpPr>
          <p:nvPr/>
        </p:nvSpPr>
        <p:spPr bwMode="auto">
          <a:xfrm>
            <a:off x="7510785" y="5809428"/>
            <a:ext cx="1944216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Dirigente Finanziario </a:t>
            </a:r>
          </a:p>
          <a:p>
            <a:pPr algn="ctr">
              <a:spcBef>
                <a:spcPct val="5000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Dott. Francesco Guarano</a:t>
            </a:r>
          </a:p>
          <a:p>
            <a:pPr algn="ctr">
              <a:spcBef>
                <a:spcPct val="5000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  <a:hlinkClick r:id="rId4"/>
              </a:rPr>
              <a:t>guarano@iacptrapani.it</a:t>
            </a:r>
            <a:endParaRPr lang="it-IT" sz="1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</a:rPr>
              <a:t>0923823132</a:t>
            </a: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3872880" y="3475485"/>
            <a:ext cx="2143140" cy="99804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  <p:sp>
        <p:nvSpPr>
          <p:cNvPr id="7209" name="Text Box 12"/>
          <p:cNvSpPr txBox="1">
            <a:spLocks noChangeArrowheads="1"/>
          </p:cNvSpPr>
          <p:nvPr/>
        </p:nvSpPr>
        <p:spPr bwMode="auto">
          <a:xfrm>
            <a:off x="3881430" y="3422315"/>
            <a:ext cx="2143140" cy="110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Direzione generale</a:t>
            </a:r>
          </a:p>
          <a:p>
            <a:pPr algn="ctr">
              <a:spcBef>
                <a:spcPct val="5000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Ing. Eugenio Sardo </a:t>
            </a:r>
          </a:p>
          <a:p>
            <a:pPr algn="ctr">
              <a:spcBef>
                <a:spcPct val="5000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  <a:hlinkClick r:id="rId3"/>
              </a:rPr>
              <a:t>sardo@iacptrapani.it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0923823153/171</a:t>
            </a:r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1640633" y="4987652"/>
            <a:ext cx="3581524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5222157" y="4987652"/>
            <a:ext cx="3265084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39" name="Text Box 34"/>
          <p:cNvSpPr txBox="1">
            <a:spLocks noChangeArrowheads="1"/>
          </p:cNvSpPr>
          <p:nvPr/>
        </p:nvSpPr>
        <p:spPr bwMode="auto">
          <a:xfrm>
            <a:off x="2125451" y="5876503"/>
            <a:ext cx="1685553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Dirigente A. I. per </a:t>
            </a:r>
          </a:p>
          <a:p>
            <a:pPr algn="ctr">
              <a:spcBef>
                <a:spcPts val="0"/>
              </a:spcBef>
            </a:pPr>
            <a:r>
              <a:rPr lang="it-IT" sz="1200" i="1" dirty="0" err="1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it-IT" sz="1200" i="1" dirty="0">
                <a:latin typeface="Times New Roman" pitchFamily="18" charset="0"/>
                <a:cs typeface="Times New Roman" pitchFamily="18" charset="0"/>
              </a:rPr>
              <a:t>. II e III</a:t>
            </a:r>
          </a:p>
          <a:p>
            <a:pPr algn="ctr">
              <a:spcBef>
                <a:spcPts val="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Dott. Francesco Guarano</a:t>
            </a: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  <a:hlinkClick r:id="rId4"/>
              </a:rPr>
              <a:t>guarano@iacptrapani.it</a:t>
            </a:r>
            <a:endParaRPr lang="it-IT" sz="1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</a:rPr>
              <a:t>0923823132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7D5CC98C-ED17-49DA-9362-0E2310C4F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891" y="748593"/>
            <a:ext cx="4505034" cy="335989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STRUTTURA ORGANIZZATIVA DELL’ENTE</a:t>
            </a:r>
          </a:p>
        </p:txBody>
      </p:sp>
      <p:sp>
        <p:nvSpPr>
          <p:cNvPr id="40" name="Rectangle 3084">
            <a:extLst>
              <a:ext uri="{FF2B5EF4-FFF2-40B4-BE49-F238E27FC236}">
                <a16:creationId xmlns:a16="http://schemas.microsoft.com/office/drawing/2014/main" id="{DE1938E1-3A8E-47D1-9478-690D36C5A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528" y="1258993"/>
            <a:ext cx="4725786" cy="116698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CONSIGLIO DI AMMINISTRAZIONE</a:t>
            </a:r>
          </a:p>
          <a:p>
            <a:pPr algn="ctr" eaLnBrk="0" hangingPunct="0">
              <a:defRPr/>
            </a:pPr>
            <a:r>
              <a:rPr lang="it-IT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COMMISSARIO STRAORDINARIO</a:t>
            </a:r>
          </a:p>
          <a:p>
            <a:pPr algn="ctr" eaLnBrk="0" hangingPunct="0">
              <a:defRPr/>
            </a:pPr>
            <a:r>
              <a:rPr lang="it-IT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Dott. Maurizio NORRITO</a:t>
            </a:r>
          </a:p>
          <a:p>
            <a:pPr algn="ctr" eaLnBrk="0" hangingPunct="0">
              <a:defRPr/>
            </a:pPr>
            <a:r>
              <a:rPr lang="it-IT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presidente@iacptrapani.it</a:t>
            </a:r>
            <a:endParaRPr lang="it-I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it-IT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0923823153</a:t>
            </a:r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>
            <a:off x="6016020" y="3820485"/>
            <a:ext cx="745567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977210" y="1350328"/>
            <a:ext cx="2552772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cxnSp>
        <p:nvCxnSpPr>
          <p:cNvPr id="39" name="Connettore 1 38"/>
          <p:cNvCxnSpPr>
            <a:cxnSpLocks/>
          </p:cNvCxnSpPr>
          <p:nvPr/>
        </p:nvCxnSpPr>
        <p:spPr bwMode="auto">
          <a:xfrm>
            <a:off x="7880424" y="2716086"/>
            <a:ext cx="10663" cy="102117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 bwMode="auto">
          <a:xfrm>
            <a:off x="4981035" y="2716086"/>
            <a:ext cx="19078" cy="103691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18" idx="0"/>
          </p:cNvCxnSpPr>
          <p:nvPr/>
        </p:nvCxnSpPr>
        <p:spPr bwMode="auto">
          <a:xfrm>
            <a:off x="2238628" y="2467372"/>
            <a:ext cx="0" cy="127543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7940675" y="327025"/>
            <a:ext cx="1431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IACP di Trapani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3429000" y="415925"/>
            <a:ext cx="3200400" cy="36676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ORGANIGRAMMA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581981" y="779014"/>
            <a:ext cx="2860675" cy="335989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AREA 1 - ORGANIZZATIVA</a:t>
            </a:r>
            <a:endParaRPr lang="it-IT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833194" y="4164863"/>
            <a:ext cx="2552772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3913225" y="4092919"/>
            <a:ext cx="2343173" cy="107465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6702475" y="4110590"/>
            <a:ext cx="2244096" cy="107465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109580" y="3739791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837019" y="3748575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7736408" y="371638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2022604" y="3742802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4765011" y="3753002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7675063" y="3697216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/>
              <a:t>3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05526" y="4251701"/>
            <a:ext cx="2580440" cy="805793"/>
          </a:xfrm>
          <a:prstGeom prst="rect">
            <a:avLst/>
          </a:prstGeom>
          <a:noFill/>
        </p:spPr>
        <p:txBody>
          <a:bodyPr wrap="square" lIns="36000" tIns="0" rIns="36000" bIns="36000" rtlCol="0">
            <a:spAutoFit/>
          </a:bodyPr>
          <a:lstStyle/>
          <a:p>
            <a:pPr algn="ctr"/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Risorse Umane e Organizzazione</a:t>
            </a:r>
          </a:p>
          <a:p>
            <a:pPr algn="ctr"/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Matteo A. Martinelli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martinelli@iacptrapani.it</a:t>
            </a:r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0923823126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4208512" y="4222441"/>
            <a:ext cx="1752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Gestione Inquilini 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Sig. Di Discordia Diego</a:t>
            </a:r>
          </a:p>
          <a:p>
            <a:pPr algn="ctr"/>
            <a:r>
              <a:rPr lang="it-IT" sz="9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didiscordia.diego@iacptrapani.it</a:t>
            </a:r>
            <a:endParaRPr lang="it-IT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0923823109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6847408" y="4121673"/>
            <a:ext cx="20660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Ufficio Relazioni con il Pubblico 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Vincenzo Guastella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0923823100/103</a:t>
            </a:r>
          </a:p>
        </p:txBody>
      </p: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3080792" y="307132"/>
            <a:ext cx="3766616" cy="4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969" tIns="48984" rIns="97969" bIns="48984" anchor="b"/>
          <a:lstStyle/>
          <a:p>
            <a:pPr algn="ctr" defTabSz="979488">
              <a:defRPr/>
            </a:pP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0" name="Connettore 1 39"/>
          <p:cNvCxnSpPr/>
          <p:nvPr/>
        </p:nvCxnSpPr>
        <p:spPr bwMode="auto">
          <a:xfrm>
            <a:off x="2119671" y="5249016"/>
            <a:ext cx="0" cy="30205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cxnSpLocks/>
          </p:cNvCxnSpPr>
          <p:nvPr/>
        </p:nvCxnSpPr>
        <p:spPr bwMode="auto">
          <a:xfrm flipH="1" flipV="1">
            <a:off x="1326691" y="5551067"/>
            <a:ext cx="6290605" cy="68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>
            <a:off x="1325446" y="5551305"/>
            <a:ext cx="1245" cy="2424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 bwMode="auto">
          <a:xfrm>
            <a:off x="4208512" y="5557893"/>
            <a:ext cx="1245" cy="2424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 bwMode="auto">
          <a:xfrm>
            <a:off x="7616051" y="5548401"/>
            <a:ext cx="1245" cy="2424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192086" y="5833081"/>
            <a:ext cx="2262566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" name="CasellaDiTesto 54"/>
          <p:cNvSpPr txBox="1"/>
          <p:nvPr/>
        </p:nvSpPr>
        <p:spPr>
          <a:xfrm>
            <a:off x="91417" y="5936733"/>
            <a:ext cx="2463904" cy="811367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Ufficio Unico del Personale (UUP)</a:t>
            </a:r>
          </a:p>
          <a:p>
            <a:pPr algn="ctr"/>
            <a:r>
              <a:rPr lang="it-IT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Vita Milazzo</a:t>
            </a:r>
          </a:p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milazzo@iacptrapani.it</a:t>
            </a:r>
            <a:endParaRPr lang="it-I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0923 823181</a:t>
            </a: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3023526" y="5833081"/>
            <a:ext cx="2793569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2966205" y="5800339"/>
            <a:ext cx="2850890" cy="1149921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Ufficio Affari generali e protocollo</a:t>
            </a:r>
          </a:p>
          <a:p>
            <a:pPr algn="ctr"/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Dott. Matteo Martinelli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martinelli@iacptrapani.it</a:t>
            </a:r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Referente: Sig.ra Elena Ingrassia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ingrassia.elena@iacptrapani.it</a:t>
            </a:r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0923823131</a:t>
            </a:r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6291079" y="5825222"/>
            <a:ext cx="2262566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6233757" y="5928874"/>
            <a:ext cx="2463904" cy="811367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Ufficio Attività di supporto</a:t>
            </a:r>
          </a:p>
          <a:p>
            <a:pPr algn="ctr"/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Matteo A. Martinelli</a:t>
            </a:r>
          </a:p>
          <a:p>
            <a:pPr algn="ctr"/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martinelli@iacptrapani.it</a:t>
            </a:r>
            <a:endParaRPr lang="sv-S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0923823126</a:t>
            </a: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1297371" y="1656822"/>
            <a:ext cx="179226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Dirigente A. I. per </a:t>
            </a:r>
            <a:r>
              <a:rPr lang="it-IT" sz="1200" b="1" i="1" dirty="0" err="1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. I 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Ing. Eugenio Sardo</a:t>
            </a:r>
          </a:p>
          <a:p>
            <a:pPr algn="ctr">
              <a:spcBef>
                <a:spcPts val="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  <a:hlinkClick r:id="rId7"/>
              </a:rPr>
              <a:t>sardo@iacptrapani.it</a:t>
            </a:r>
            <a:endParaRPr lang="it-IT" sz="11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</a:rPr>
              <a:t>0923823171</a:t>
            </a:r>
          </a:p>
        </p:txBody>
      </p:sp>
      <p:cxnSp>
        <p:nvCxnSpPr>
          <p:cNvPr id="60" name="Connettore 1 59"/>
          <p:cNvCxnSpPr>
            <a:cxnSpLocks/>
          </p:cNvCxnSpPr>
          <p:nvPr/>
        </p:nvCxnSpPr>
        <p:spPr bwMode="auto">
          <a:xfrm flipH="1">
            <a:off x="5012318" y="2716086"/>
            <a:ext cx="286810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 bwMode="auto">
          <a:xfrm>
            <a:off x="6415616" y="2467372"/>
            <a:ext cx="19078" cy="2487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5092544" y="1408108"/>
            <a:ext cx="2552772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5526153" y="1537629"/>
            <a:ext cx="1803111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Dirigente A. I. per </a:t>
            </a:r>
          </a:p>
          <a:p>
            <a:pPr algn="ctr">
              <a:spcBef>
                <a:spcPts val="0"/>
              </a:spcBef>
            </a:pPr>
            <a:r>
              <a:rPr lang="it-IT" sz="1200" b="1" i="1" dirty="0" err="1">
                <a:latin typeface="Times New Roman" pitchFamily="18" charset="0"/>
                <a:cs typeface="Times New Roman" pitchFamily="18" charset="0"/>
              </a:rPr>
              <a:t>Serv</a:t>
            </a:r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. II e III</a:t>
            </a:r>
          </a:p>
          <a:p>
            <a:pPr algn="ctr">
              <a:spcBef>
                <a:spcPts val="0"/>
              </a:spcBef>
            </a:pP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Dott. Francesco Guarano</a:t>
            </a:r>
          </a:p>
          <a:p>
            <a:pPr algn="ctr">
              <a:spcBef>
                <a:spcPts val="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  <a:hlinkClick r:id="rId8"/>
              </a:rPr>
              <a:t>guarano@iacptrapani.it</a:t>
            </a:r>
            <a:endParaRPr lang="it-IT" sz="11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b="1" i="1" dirty="0">
                <a:latin typeface="Times New Roman" pitchFamily="18" charset="0"/>
                <a:cs typeface="Times New Roman" pitchFamily="18" charset="0"/>
              </a:rPr>
              <a:t>0923823132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ttore 1 20"/>
          <p:cNvCxnSpPr/>
          <p:nvPr/>
        </p:nvCxnSpPr>
        <p:spPr bwMode="auto">
          <a:xfrm>
            <a:off x="4798460" y="2371027"/>
            <a:ext cx="0" cy="195508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cxnSpLocks/>
          </p:cNvCxnSpPr>
          <p:nvPr/>
        </p:nvCxnSpPr>
        <p:spPr bwMode="auto">
          <a:xfrm flipH="1">
            <a:off x="4808984" y="4206979"/>
            <a:ext cx="5310" cy="9361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cxnSpLocks/>
          </p:cNvCxnSpPr>
          <p:nvPr/>
        </p:nvCxnSpPr>
        <p:spPr bwMode="auto">
          <a:xfrm flipH="1">
            <a:off x="1712640" y="4214728"/>
            <a:ext cx="13792" cy="9668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424809" y="415925"/>
            <a:ext cx="3200400" cy="36676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ORGANIGRAMMA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488504" y="5059660"/>
            <a:ext cx="2448272" cy="10592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3424809" y="5194294"/>
            <a:ext cx="2750612" cy="6604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36000" bIns="0">
            <a:spAutoFit/>
          </a:bodyPr>
          <a:lstStyle/>
          <a:p>
            <a:pPr algn="ctr"/>
            <a:endParaRPr lang="it-I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Manutenzione e Recupero Edilizio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0923 823168 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6839085" y="5241743"/>
            <a:ext cx="2750612" cy="11362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/>
            <a:endParaRPr lang="it-IT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Programmazione e gestione tecnica</a:t>
            </a:r>
          </a:p>
          <a:p>
            <a:pPr algn="ctr"/>
            <a:r>
              <a:rPr lang="it-IT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Arch. D’Amico Francesca</a:t>
            </a:r>
          </a:p>
          <a:p>
            <a:pPr algn="ctr"/>
            <a:r>
              <a:rPr lang="it-IT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damico@iacptrapani.it</a:t>
            </a:r>
            <a:endParaRPr lang="it-IT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0923823172</a:t>
            </a:r>
          </a:p>
          <a:p>
            <a:pPr algn="ctr"/>
            <a:endParaRPr lang="it-IT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Connettore 1 37"/>
          <p:cNvCxnSpPr>
            <a:cxnSpLocks/>
          </p:cNvCxnSpPr>
          <p:nvPr/>
        </p:nvCxnSpPr>
        <p:spPr bwMode="auto">
          <a:xfrm flipH="1">
            <a:off x="1719538" y="4206979"/>
            <a:ext cx="6329806" cy="77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Ovale 40"/>
          <p:cNvSpPr/>
          <p:nvPr/>
        </p:nvSpPr>
        <p:spPr>
          <a:xfrm>
            <a:off x="1568624" y="433958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>
            <a:off x="4670278" y="4396685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1496616" y="4366002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558988" y="5210971"/>
            <a:ext cx="2307304" cy="805793"/>
          </a:xfrm>
          <a:prstGeom prst="rect">
            <a:avLst/>
          </a:prstGeom>
          <a:noFill/>
        </p:spPr>
        <p:txBody>
          <a:bodyPr wrap="square" lIns="36000" tIns="36000" rIns="72000" rtlCol="0">
            <a:spAutoFit/>
          </a:bodyPr>
          <a:lstStyle/>
          <a:p>
            <a:pPr algn="ctr"/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Segreteria Tecnica e Appalti 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Geom. Scaduto Giovanni</a:t>
            </a: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scaduto@iacptrapani.it</a:t>
            </a:r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0923823173</a:t>
            </a: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7940675" y="327025"/>
            <a:ext cx="1431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IACP di Trapani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3422188" y="1386727"/>
            <a:ext cx="2773592" cy="9843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Ins="36000" bIns="0" anchor="ctr"/>
          <a:lstStyle/>
          <a:p>
            <a:pPr>
              <a:defRPr/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3266121" y="809933"/>
            <a:ext cx="3566830" cy="29110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36000" bIns="0">
            <a:spAutoFit/>
          </a:bodyPr>
          <a:lstStyle/>
          <a:p>
            <a:pPr algn="ctr" eaLnBrk="0" hangingPunct="0">
              <a:defRPr/>
            </a:pP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AREA 2 - GESTIONE PATRIMONIO</a:t>
            </a:r>
            <a:endParaRPr lang="it-IT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720752" y="307132"/>
            <a:ext cx="376661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969" tIns="48984" rIns="97969" bIns="48984" anchor="b"/>
          <a:lstStyle/>
          <a:p>
            <a:pPr algn="ctr" defTabSz="979488">
              <a:defRPr/>
            </a:pP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3502316" y="1655739"/>
            <a:ext cx="25922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Ins="36000">
            <a:spAutoFit/>
          </a:bodyPr>
          <a:lstStyle/>
          <a:p>
            <a:pPr algn="ctr">
              <a:spcBef>
                <a:spcPts val="0"/>
              </a:spcBef>
            </a:pPr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Dirigente Tecnico</a:t>
            </a:r>
          </a:p>
          <a:p>
            <a:pPr algn="ctr">
              <a:spcBef>
                <a:spcPts val="0"/>
              </a:spcBef>
            </a:pPr>
            <a:r>
              <a:rPr lang="it-IT" sz="1100" dirty="0">
                <a:latin typeface="Times New Roman" pitchFamily="18" charset="0"/>
                <a:cs typeface="Times New Roman" pitchFamily="18" charset="0"/>
              </a:rPr>
              <a:t>Ing. Eugenio Sardo</a:t>
            </a: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  <a:hlinkClick r:id="rId5"/>
              </a:rPr>
              <a:t>sardo@iacptrapani.it</a:t>
            </a:r>
            <a:endParaRPr lang="it-IT" sz="11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it-IT" sz="1100" i="1" dirty="0">
                <a:latin typeface="Times New Roman" pitchFamily="18" charset="0"/>
                <a:cs typeface="Times New Roman" pitchFamily="18" charset="0"/>
              </a:rPr>
              <a:t>0923823171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4111348" y="3040187"/>
            <a:ext cx="1374224" cy="3052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SERVIZI </a:t>
            </a:r>
            <a:endParaRPr lang="it-IT" sz="1400" b="1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8" name="Connettore 1 27"/>
          <p:cNvCxnSpPr>
            <a:cxnSpLocks/>
          </p:cNvCxnSpPr>
          <p:nvPr/>
        </p:nvCxnSpPr>
        <p:spPr bwMode="auto">
          <a:xfrm flipH="1">
            <a:off x="8049429" y="4206979"/>
            <a:ext cx="5310" cy="9361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Ovale 42"/>
          <p:cNvSpPr/>
          <p:nvPr/>
        </p:nvSpPr>
        <p:spPr>
          <a:xfrm>
            <a:off x="7905413" y="438091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084"/>
          <p:cNvSpPr>
            <a:spLocks noChangeArrowheads="1"/>
          </p:cNvSpPr>
          <p:nvPr/>
        </p:nvSpPr>
        <p:spPr bwMode="auto">
          <a:xfrm>
            <a:off x="3646358" y="5567836"/>
            <a:ext cx="2616460" cy="10130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084"/>
          <p:cNvSpPr>
            <a:spLocks noChangeArrowheads="1"/>
          </p:cNvSpPr>
          <p:nvPr/>
        </p:nvSpPr>
        <p:spPr bwMode="auto">
          <a:xfrm>
            <a:off x="6632445" y="5567836"/>
            <a:ext cx="2616460" cy="10130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Connettore 1 32"/>
          <p:cNvCxnSpPr/>
          <p:nvPr/>
        </p:nvCxnSpPr>
        <p:spPr bwMode="auto">
          <a:xfrm flipH="1">
            <a:off x="7903740" y="4511751"/>
            <a:ext cx="1588" cy="10253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cxnSpLocks/>
          </p:cNvCxnSpPr>
          <p:nvPr/>
        </p:nvCxnSpPr>
        <p:spPr bwMode="auto">
          <a:xfrm>
            <a:off x="1868742" y="4507758"/>
            <a:ext cx="0" cy="10509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endCxn id="37" idx="0"/>
          </p:cNvCxnSpPr>
          <p:nvPr/>
        </p:nvCxnSpPr>
        <p:spPr bwMode="auto">
          <a:xfrm>
            <a:off x="4954588" y="4511750"/>
            <a:ext cx="0" cy="10560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cxnSpLocks/>
          </p:cNvCxnSpPr>
          <p:nvPr/>
        </p:nvCxnSpPr>
        <p:spPr bwMode="auto">
          <a:xfrm>
            <a:off x="1856656" y="4513338"/>
            <a:ext cx="60545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696581" y="4727527"/>
            <a:ext cx="33572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1 28"/>
          <p:cNvCxnSpPr/>
          <p:nvPr/>
        </p:nvCxnSpPr>
        <p:spPr bwMode="auto">
          <a:xfrm>
            <a:off x="4953000" y="2639542"/>
            <a:ext cx="0" cy="186821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5779" name="Rectangle 3075"/>
          <p:cNvSpPr>
            <a:spLocks noChangeArrowheads="1"/>
          </p:cNvSpPr>
          <p:nvPr/>
        </p:nvSpPr>
        <p:spPr bwMode="auto">
          <a:xfrm>
            <a:off x="3570119" y="1569821"/>
            <a:ext cx="2860675" cy="1567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16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it-IT" sz="16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guarano@iacptrapani.it</a:t>
            </a:r>
            <a:endParaRPr lang="it-IT" sz="16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0923823132</a:t>
            </a:r>
          </a:p>
          <a:p>
            <a:pPr algn="ctr" eaLnBrk="0" hangingPunct="0">
              <a:defRPr/>
            </a:pPr>
            <a:endParaRPr lang="it-IT" sz="16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it-IT" sz="16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Rectangle 3080"/>
          <p:cNvSpPr>
            <a:spLocks noChangeArrowheads="1"/>
          </p:cNvSpPr>
          <p:nvPr/>
        </p:nvSpPr>
        <p:spPr bwMode="auto">
          <a:xfrm>
            <a:off x="7940675" y="469900"/>
            <a:ext cx="1431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i="1" dirty="0">
                <a:latin typeface="Times New Roman" pitchFamily="18" charset="0"/>
              </a:rPr>
              <a:t> </a:t>
            </a:r>
            <a:r>
              <a:rPr lang="it-IT" sz="1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IACP di Trapani</a:t>
            </a:r>
          </a:p>
        </p:txBody>
      </p:sp>
      <p:sp>
        <p:nvSpPr>
          <p:cNvPr id="10260" name="Rectangle 3092"/>
          <p:cNvSpPr>
            <a:spLocks noChangeArrowheads="1"/>
          </p:cNvSpPr>
          <p:nvPr/>
        </p:nvSpPr>
        <p:spPr bwMode="auto">
          <a:xfrm>
            <a:off x="3817332" y="1780512"/>
            <a:ext cx="2423736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eaLnBrk="0" hangingPunct="0"/>
            <a:r>
              <a:rPr lang="it-IT" sz="1200" b="1" i="1" dirty="0">
                <a:latin typeface="Times New Roman" pitchFamily="18" charset="0"/>
                <a:cs typeface="Times New Roman" pitchFamily="18" charset="0"/>
              </a:rPr>
              <a:t>Dirigente   finanziario</a:t>
            </a:r>
          </a:p>
          <a:p>
            <a:pPr algn="ctr" eaLnBrk="0" hangingPunct="0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Dott. Francesco Guarano</a:t>
            </a:r>
          </a:p>
          <a:p>
            <a:pPr algn="ctr" eaLnBrk="0" hangingPunct="0"/>
            <a:endParaRPr lang="it-IT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88" name="Rectangle 3084"/>
          <p:cNvSpPr>
            <a:spLocks noChangeArrowheads="1"/>
          </p:cNvSpPr>
          <p:nvPr/>
        </p:nvSpPr>
        <p:spPr bwMode="auto">
          <a:xfrm>
            <a:off x="560512" y="5558730"/>
            <a:ext cx="2808312" cy="10130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ts val="800"/>
              </a:lnSpc>
              <a:defRPr/>
            </a:pPr>
            <a:endParaRPr lang="it-I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802" name="Rectangle 3098"/>
          <p:cNvSpPr>
            <a:spLocks noChangeArrowheads="1"/>
          </p:cNvSpPr>
          <p:nvPr/>
        </p:nvSpPr>
        <p:spPr bwMode="auto">
          <a:xfrm>
            <a:off x="3429000" y="487363"/>
            <a:ext cx="3200400" cy="36676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ORGANIGRAMMA</a:t>
            </a:r>
          </a:p>
        </p:txBody>
      </p:sp>
      <p:sp>
        <p:nvSpPr>
          <p:cNvPr id="6170" name="Rectangle 3108"/>
          <p:cNvSpPr>
            <a:spLocks noChangeArrowheads="1"/>
          </p:cNvSpPr>
          <p:nvPr/>
        </p:nvSpPr>
        <p:spPr bwMode="auto">
          <a:xfrm>
            <a:off x="2936776" y="91108"/>
            <a:ext cx="422195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969" tIns="48984" rIns="97969" bIns="48984" anchor="b"/>
          <a:lstStyle/>
          <a:p>
            <a:pPr algn="ctr" defTabSz="979488">
              <a:defRPr/>
            </a:pP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672736" y="4753949"/>
            <a:ext cx="383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8" name="Ovale 17"/>
          <p:cNvSpPr/>
          <p:nvPr/>
        </p:nvSpPr>
        <p:spPr>
          <a:xfrm>
            <a:off x="4808984" y="4730627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7761312" y="474699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4736976" y="4742762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689304" y="4760209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738096" y="797308"/>
            <a:ext cx="252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3 - FINANZIARIA</a:t>
            </a: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4106890" y="3187452"/>
            <a:ext cx="1752600" cy="65915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900" b="1" i="1" u="sng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it-IT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235073" y="3364997"/>
            <a:ext cx="1496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SERVIZI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1DA5788-20A4-4AAD-B46A-CC9E6F5515D3}"/>
              </a:ext>
            </a:extLst>
          </p:cNvPr>
          <p:cNvSpPr txBox="1"/>
          <p:nvPr/>
        </p:nvSpPr>
        <p:spPr>
          <a:xfrm>
            <a:off x="512422" y="5685466"/>
            <a:ext cx="2856402" cy="759626"/>
          </a:xfrm>
          <a:prstGeom prst="rect">
            <a:avLst/>
          </a:prstGeom>
          <a:noFill/>
        </p:spPr>
        <p:txBody>
          <a:bodyPr wrap="square" rIns="36000" bIns="36000" rtlCol="0">
            <a:spAutoFit/>
          </a:bodyPr>
          <a:lstStyle/>
          <a:p>
            <a:pPr algn="ctr"/>
            <a:r>
              <a:rPr lang="it-IT" sz="1100" b="1" dirty="0"/>
              <a:t>Contabilità e Programmazione Risorse</a:t>
            </a:r>
          </a:p>
          <a:p>
            <a:pPr algn="ctr"/>
            <a:r>
              <a:rPr lang="it-IT" sz="1100" dirty="0"/>
              <a:t> Dott. Spanò Vincenzo</a:t>
            </a:r>
          </a:p>
          <a:p>
            <a:pPr algn="ctr"/>
            <a:r>
              <a:rPr lang="it-IT" sz="1100" dirty="0">
                <a:hlinkClick r:id="rId4"/>
              </a:rPr>
              <a:t>spano@iacptrapani.it</a:t>
            </a:r>
            <a:endParaRPr lang="it-IT" sz="1100" dirty="0"/>
          </a:p>
          <a:p>
            <a:pPr algn="ctr"/>
            <a:r>
              <a:rPr lang="it-IT" sz="1100" dirty="0"/>
              <a:t>0923823142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EF5DCA6-49BA-401D-B9CB-C1BA26C919AB}"/>
              </a:ext>
            </a:extLst>
          </p:cNvPr>
          <p:cNvSpPr txBox="1"/>
          <p:nvPr/>
        </p:nvSpPr>
        <p:spPr>
          <a:xfrm>
            <a:off x="3760701" y="5689664"/>
            <a:ext cx="22790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Economato e Provveditorato </a:t>
            </a:r>
          </a:p>
          <a:p>
            <a:pPr algn="ctr"/>
            <a:r>
              <a:rPr lang="it-IT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UFFICIALE ROGANTE</a:t>
            </a:r>
          </a:p>
          <a:p>
            <a:pPr algn="ctr"/>
            <a:r>
              <a:rPr lang="it-IT" sz="1100" dirty="0"/>
              <a:t>Dott.ssa Margherita Porcaro</a:t>
            </a:r>
          </a:p>
          <a:p>
            <a:pPr algn="ctr"/>
            <a:r>
              <a:rPr lang="it-IT" sz="1100" dirty="0">
                <a:hlinkClick r:id="rId5"/>
              </a:rPr>
              <a:t>porcaro@iacptrapani.it</a:t>
            </a:r>
            <a:endParaRPr lang="it-IT" sz="1100" dirty="0"/>
          </a:p>
          <a:p>
            <a:pPr algn="ctr"/>
            <a:r>
              <a:rPr lang="it-IT" sz="1100" dirty="0"/>
              <a:t>0923823140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CBDBB0F-C558-46A9-B635-28342CCE23E3}"/>
              </a:ext>
            </a:extLst>
          </p:cNvPr>
          <p:cNvSpPr txBox="1"/>
          <p:nvPr/>
        </p:nvSpPr>
        <p:spPr>
          <a:xfrm>
            <a:off x="6788547" y="562830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Legale e Contenzioso </a:t>
            </a:r>
          </a:p>
          <a:p>
            <a:pPr algn="ctr"/>
            <a:r>
              <a:rPr lang="it-IT" sz="1100" dirty="0"/>
              <a:t>Avv. Montanti Laura</a:t>
            </a:r>
          </a:p>
          <a:p>
            <a:pPr algn="ctr"/>
            <a:r>
              <a:rPr lang="it-IT" sz="1100" dirty="0">
                <a:hlinkClick r:id="rId6"/>
              </a:rPr>
              <a:t>montanti@iacptrapani.it</a:t>
            </a:r>
            <a:endParaRPr lang="it-IT" sz="1100" dirty="0"/>
          </a:p>
          <a:p>
            <a:pPr algn="ctr"/>
            <a:r>
              <a:rPr lang="it-IT" sz="1100" dirty="0"/>
              <a:t>0923823157</a:t>
            </a:r>
          </a:p>
        </p:txBody>
      </p:sp>
      <p:sp>
        <p:nvSpPr>
          <p:cNvPr id="32" name="Line 14">
            <a:extLst>
              <a:ext uri="{FF2B5EF4-FFF2-40B4-BE49-F238E27FC236}">
                <a16:creationId xmlns:a16="http://schemas.microsoft.com/office/drawing/2014/main" id="{6482B284-B8EB-4711-8235-6E39478B42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1435" y="2450473"/>
            <a:ext cx="631738" cy="1239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it-IT"/>
          </a:p>
        </p:txBody>
      </p:sp>
      <p:sp>
        <p:nvSpPr>
          <p:cNvPr id="36" name="Rectangle 3084">
            <a:extLst>
              <a:ext uri="{FF2B5EF4-FFF2-40B4-BE49-F238E27FC236}">
                <a16:creationId xmlns:a16="http://schemas.microsoft.com/office/drawing/2014/main" id="{44A894B1-B922-4DD2-8003-5E69A49D4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23" y="1932917"/>
            <a:ext cx="2808312" cy="11054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STAFF Sistemi Informativi </a:t>
            </a:r>
          </a:p>
          <a:p>
            <a:pPr algn="ctr">
              <a:spcBef>
                <a:spcPct val="50000"/>
              </a:spcBef>
            </a:pPr>
            <a:r>
              <a:rPr lang="it-IT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Sig. San Brunone </a:t>
            </a:r>
            <a:r>
              <a:rPr lang="it-IT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Giangaspare</a:t>
            </a:r>
            <a:endParaRPr lang="it-IT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sz="1200" dirty="0">
                <a:latin typeface="Times New Roman" pitchFamily="18" charset="0"/>
                <a:cs typeface="Times New Roman" pitchFamily="18" charset="0"/>
                <a:hlinkClick r:id="rId7"/>
              </a:rPr>
              <a:t>sanbrunone@iacptrapani.it</a:t>
            </a:r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it-IT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0923823185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Personalizzato 1">
      <a:dk1>
        <a:sysClr val="windowText" lastClr="000000"/>
      </a:dk1>
      <a:lt1>
        <a:srgbClr val="FFC000"/>
      </a:lt1>
      <a:dk2>
        <a:srgbClr val="4E3B30"/>
      </a:dk2>
      <a:lt2>
        <a:srgbClr val="FBEEC9"/>
      </a:lt2>
      <a:accent1>
        <a:srgbClr val="F3CC5F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zato 1">
    <a:dk1>
      <a:sysClr val="windowText" lastClr="000000"/>
    </a:dk1>
    <a:lt1>
      <a:srgbClr val="FFC000"/>
    </a:lt1>
    <a:dk2>
      <a:srgbClr val="4E3B30"/>
    </a:dk2>
    <a:lt2>
      <a:srgbClr val="FBEEC9"/>
    </a:lt2>
    <a:accent1>
      <a:srgbClr val="F3CC5F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4078</TotalTime>
  <Words>431</Words>
  <Application>Microsoft Office PowerPoint</Application>
  <PresentationFormat>Personalizzato</PresentationFormat>
  <Paragraphs>203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Franklin Gothic Book</vt:lpstr>
      <vt:lpstr>Franklin Gothic Medium</vt:lpstr>
      <vt:lpstr>Tahoma</vt:lpstr>
      <vt:lpstr>Times New Roman</vt:lpstr>
      <vt:lpstr>Wingdings 2</vt:lpstr>
      <vt:lpstr>Terra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Eures s.r.l.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Patti Andreana</dc:creator>
  <cp:lastModifiedBy>Giacalone</cp:lastModifiedBy>
  <cp:revision>335</cp:revision>
  <cp:lastPrinted>2022-01-03T08:02:07Z</cp:lastPrinted>
  <dcterms:created xsi:type="dcterms:W3CDTF">1999-12-14T17:39:58Z</dcterms:created>
  <dcterms:modified xsi:type="dcterms:W3CDTF">2024-10-23T07:39:33Z</dcterms:modified>
</cp:coreProperties>
</file>